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7" r:id="rId3"/>
    <p:sldId id="260" r:id="rId4"/>
    <p:sldId id="262" r:id="rId5"/>
    <p:sldId id="264" r:id="rId6"/>
    <p:sldId id="265" r:id="rId8"/>
    <p:sldId id="266" r:id="rId9"/>
    <p:sldId id="268" r:id="rId10"/>
    <p:sldId id="270" r:id="rId11"/>
    <p:sldId id="271" r:id="rId12"/>
    <p:sldId id="272" r:id="rId13"/>
    <p:sldId id="274" r:id="rId14"/>
    <p:sldId id="276" r:id="rId15"/>
    <p:sldId id="277" r:id="rId16"/>
    <p:sldId id="278" r:id="rId17"/>
    <p:sldId id="279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995"/>
    <a:srgbClr val="60371B"/>
    <a:srgbClr val="990000"/>
    <a:srgbClr val="800000"/>
    <a:srgbClr val="A50021"/>
    <a:srgbClr val="CC0000"/>
    <a:srgbClr val="F27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3590" r="8936" b="3781"/>
          <a:stretch>
            <a:fillRect/>
          </a:stretch>
        </p:blipFill>
        <p:spPr bwMode="auto">
          <a:xfrm>
            <a:off x="-114300" y="-57150"/>
            <a:ext cx="12372975" cy="700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r="9126"/>
          <a:stretch>
            <a:fillRect/>
          </a:stretch>
        </p:blipFill>
        <p:spPr bwMode="auto">
          <a:xfrm>
            <a:off x="-133350" y="374650"/>
            <a:ext cx="1236345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5943" r="10674" b="8716"/>
          <a:stretch>
            <a:fillRect/>
          </a:stretch>
        </p:blipFill>
        <p:spPr bwMode="auto">
          <a:xfrm>
            <a:off x="-133350" y="247650"/>
            <a:ext cx="12398375" cy="1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5943" r="10674" b="8716"/>
          <a:stretch>
            <a:fillRect/>
          </a:stretch>
        </p:blipFill>
        <p:spPr bwMode="auto">
          <a:xfrm>
            <a:off x="-127000" y="6437313"/>
            <a:ext cx="12398375" cy="11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676525" y="9525"/>
            <a:ext cx="6838950" cy="6838950"/>
          </a:xfrm>
          <a:prstGeom prst="ellipse">
            <a:avLst/>
          </a:prstGeom>
          <a:solidFill>
            <a:srgbClr val="EAE1CE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27000"/>
            <a:ext cx="659130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3" y="1020763"/>
            <a:ext cx="4816475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52700" y="2128837"/>
            <a:ext cx="7086600" cy="2047875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76625" y="4257676"/>
            <a:ext cx="5238750" cy="100012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A4D9F-75FD-47E4-BD13-946D59FFA661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EDCAB-0D04-463E-BEBB-2D0CB34941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93738"/>
            <a:ext cx="10515600" cy="5534025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A91BB-E1FB-4579-961A-06EEF899B66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E884D-A005-428C-8824-F315388CF9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95C50-861B-4C61-8313-59001A9DF86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96913-ACD9-4807-91C6-02557FCBB786}" type="slidenum">
              <a:rPr lang="zh-CN" altLang="en-US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 rot="19380000">
            <a:off x="9121140" y="5527675"/>
            <a:ext cx="3279775" cy="384810"/>
          </a:xfrm>
          <a:prstGeom prst="rect">
            <a:avLst/>
          </a:prstGeom>
          <a:solidFill>
            <a:srgbClr val="CE9995">
              <a:alpha val="31000"/>
            </a:srgbClr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制作：大鱼崽 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wx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sull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1" t="3542" r="9254" b="3287"/>
          <a:stretch>
            <a:fillRect/>
          </a:stretch>
        </p:blipFill>
        <p:spPr bwMode="auto">
          <a:xfrm>
            <a:off x="-19050" y="-57150"/>
            <a:ext cx="12230100" cy="699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8" r="9380"/>
          <a:stretch>
            <a:fillRect/>
          </a:stretch>
        </p:blipFill>
        <p:spPr bwMode="auto">
          <a:xfrm>
            <a:off x="-38100" y="374650"/>
            <a:ext cx="122301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74650"/>
            <a:ext cx="3711575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3638550"/>
            <a:ext cx="36861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t="-27457" r="10143" b="-11087"/>
          <a:stretch>
            <a:fillRect/>
          </a:stretch>
        </p:blipFill>
        <p:spPr bwMode="auto">
          <a:xfrm>
            <a:off x="-19050" y="6362700"/>
            <a:ext cx="122301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t="-27457" r="10143" b="-11087"/>
          <a:stretch>
            <a:fillRect/>
          </a:stretch>
        </p:blipFill>
        <p:spPr bwMode="auto">
          <a:xfrm>
            <a:off x="0" y="274638"/>
            <a:ext cx="122301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直接连接符 56"/>
          <p:cNvSpPr>
            <a:spLocks noChangeShapeType="1"/>
          </p:cNvSpPr>
          <p:nvPr/>
        </p:nvSpPr>
        <p:spPr bwMode="auto">
          <a:xfrm rot="5400000">
            <a:off x="6096001" y="1585912"/>
            <a:ext cx="0" cy="4943475"/>
          </a:xfrm>
          <a:prstGeom prst="line">
            <a:avLst/>
          </a:prstGeom>
          <a:noFill/>
          <a:ln w="12700">
            <a:solidFill>
              <a:srgbClr val="A6757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6725" y="3054350"/>
            <a:ext cx="8718550" cy="86998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74730" y="4151313"/>
            <a:ext cx="6642539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A04BA-D91C-402A-B2B5-217A5F5813C8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F789B-88C7-41EF-908E-21368A24BA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 sz="4000">
                <a:solidFill>
                  <a:srgbClr val="CE999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DDB88-C768-424E-9271-173ED033E1B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698DF-F4B2-4B8E-B194-E1F87CD46C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5269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59825"/>
            <a:ext cx="5157787" cy="3429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5269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59825"/>
            <a:ext cx="5183188" cy="3429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20608-EAD1-44BF-BBAA-2794054EBC7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827E-6423-4E26-8430-588D9B8317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3590" r="8936" b="3781"/>
          <a:stretch>
            <a:fillRect/>
          </a:stretch>
        </p:blipFill>
        <p:spPr bwMode="auto">
          <a:xfrm>
            <a:off x="-114300" y="-57150"/>
            <a:ext cx="12372975" cy="700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r="9126"/>
          <a:stretch>
            <a:fillRect/>
          </a:stretch>
        </p:blipFill>
        <p:spPr bwMode="auto">
          <a:xfrm>
            <a:off x="-133350" y="374650"/>
            <a:ext cx="1236345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5943" r="10674" b="8716"/>
          <a:stretch>
            <a:fillRect/>
          </a:stretch>
        </p:blipFill>
        <p:spPr bwMode="auto">
          <a:xfrm>
            <a:off x="-133350" y="247650"/>
            <a:ext cx="12398375" cy="1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5943" r="10674" b="8716"/>
          <a:stretch>
            <a:fillRect/>
          </a:stretch>
        </p:blipFill>
        <p:spPr bwMode="auto">
          <a:xfrm>
            <a:off x="-127000" y="6437313"/>
            <a:ext cx="12398375" cy="11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>
          <a:xfrm>
            <a:off x="2676525" y="9525"/>
            <a:ext cx="6838950" cy="6838950"/>
          </a:xfrm>
          <a:prstGeom prst="ellipse">
            <a:avLst/>
          </a:prstGeom>
          <a:solidFill>
            <a:srgbClr val="EAE1CE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27000"/>
            <a:ext cx="659130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3" y="1020763"/>
            <a:ext cx="4816475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标题 1"/>
          <p:cNvSpPr>
            <a:spLocks noGrp="1"/>
          </p:cNvSpPr>
          <p:nvPr>
            <p:ph type="ctrTitle" hasCustomPrompt="1"/>
          </p:nvPr>
        </p:nvSpPr>
        <p:spPr>
          <a:xfrm>
            <a:off x="3495675" y="3159126"/>
            <a:ext cx="5200650" cy="1017586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17" name="副标题 2"/>
          <p:cNvSpPr>
            <a:spLocks noGrp="1"/>
          </p:cNvSpPr>
          <p:nvPr>
            <p:ph type="subTitle" idx="1"/>
          </p:nvPr>
        </p:nvSpPr>
        <p:spPr>
          <a:xfrm>
            <a:off x="3476625" y="4257676"/>
            <a:ext cx="5238750" cy="100012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3578115" y="2247900"/>
            <a:ext cx="5035769" cy="838202"/>
          </a:xfrm>
        </p:spPr>
        <p:txBody>
          <a:bodyPr anchor="b"/>
          <a:lstStyle>
            <a:lvl1pPr marL="0" indent="0" algn="ctr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980CB-085B-409E-BF39-38485484A1E0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4343D8-5C9E-4D22-8655-46CA9C431B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AAD90-84B6-403D-A656-9A029B02413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14EBF-FAFF-4DDC-A4EC-E1F6B588AD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4000">
                <a:solidFill>
                  <a:srgbClr val="CE9995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D17E6-B332-41C0-8DE6-7EE03AA2DB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5D29B-A85E-4740-874F-6F1FB7C7B23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08E8D-2BC3-41AF-8557-D92F630E4F8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B6BE1-5182-4F00-8330-E8567463C9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D3F6DD-144D-4B96-B3F9-D112DFEE5D8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EEC9FDF-2840-4FCC-A79A-6064BFD56E56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emf"/><Relationship Id="rId8" Type="http://schemas.openxmlformats.org/officeDocument/2006/relationships/image" Target="../media/image14.emf"/><Relationship Id="rId7" Type="http://schemas.openxmlformats.org/officeDocument/2006/relationships/image" Target="../media/image9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.xml"/><Relationship Id="rId10" Type="http://schemas.openxmlformats.org/officeDocument/2006/relationships/image" Target="../media/image15.png"/><Relationship Id="rId1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2552700" y="2128838"/>
            <a:ext cx="7086600" cy="20478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mtClean="0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微信订阅号</a:t>
            </a:r>
            <a:br>
              <a:rPr lang="en-US" altLang="zh-CN" smtClean="0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zh-CN" smtClean="0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排</a:t>
            </a:r>
            <a:r>
              <a:rPr lang="zh-CN" altLang="en-US" smtClean="0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版让</a:t>
            </a:r>
            <a:r>
              <a:rPr lang="en-US" altLang="zh-CN" smtClean="0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“ta”</a:t>
            </a:r>
            <a:r>
              <a:rPr lang="zh-CN" altLang="en-US" smtClean="0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更美</a:t>
            </a:r>
            <a:endParaRPr lang="zh-CN" altLang="en-US" smtClean="0">
              <a:solidFill>
                <a:srgbClr val="A67572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97060" y="5869940"/>
            <a:ext cx="217170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版权所有：大鱼崽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7365" y="767715"/>
            <a:ext cx="7884795" cy="587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60371B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>
                <a:solidFill>
                  <a:srgbClr val="60371B"/>
                </a:solidFill>
                <a:latin typeface="微软雅黑" panose="020B0503020204020204" charset="-122"/>
                <a:ea typeface="微软雅黑" panose="020B0503020204020204" charset="-122"/>
              </a:rPr>
              <a:t>、一定会有小伙伴问，什么是低饱和度，低亮度，低对比度的颜色呢？</a:t>
            </a:r>
            <a:endParaRPr lang="zh-CN" altLang="en-US" b="1">
              <a:solidFill>
                <a:srgbClr val="60371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红色 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— </a:t>
            </a:r>
            <a:r>
              <a:rPr lang="zh-CN" altLang="en-US" b="1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红色</a:t>
            </a:r>
            <a:r>
              <a:rPr lang="en-US" altLang="zh-CN" b="1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— </a:t>
            </a:r>
            <a:r>
              <a:rPr lang="zh-CN" altLang="en-US" b="1">
                <a:solidFill>
                  <a:srgbClr val="990000"/>
                </a:solidFill>
                <a:latin typeface="微软雅黑" panose="020B0503020204020204" charset="-122"/>
                <a:ea typeface="微软雅黑" panose="020B0503020204020204" charset="-122"/>
              </a:rPr>
              <a:t>红色  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从左到右亮度依次降低，对比度也依次降低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b="1">
                <a:solidFill>
                  <a:srgbClr val="60371B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b="1">
                <a:solidFill>
                  <a:srgbClr val="60371B"/>
                </a:solidFill>
                <a:latin typeface="微软雅黑" panose="020B0503020204020204" charset="-122"/>
                <a:ea typeface="微软雅黑" panose="020B0503020204020204" charset="-122"/>
              </a:rPr>
              <a:t>、强调色一定要用红色么？</a:t>
            </a:r>
            <a:endParaRPr lang="zh-CN" altLang="en-US" b="1">
              <a:solidFill>
                <a:srgbClr val="60371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并不，如果想让你的文章逼格更高，最好避免用大红色充当强调色哦！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当然酒红还是不错的强调色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另外大鱼崽也在右边贴出了适合当强调色的颜色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参考，小伙伴们可以尝试使用。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除了色彩，字体加粗外，加下划线也是一种</a:t>
            </a:r>
            <a:r>
              <a:rPr lang="zh-CN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突出强调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的手段。        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不过不要用</a:t>
            </a:r>
            <a:r>
              <a:rPr lang="zh-CN" altLang="en-US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倾斜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会感觉文章</a:t>
            </a:r>
            <a:r>
              <a:rPr lang="zh-CN" altLang="en-US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很软弱无力，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很乱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（不信你看↑↑↑）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色卡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2085" y="260985"/>
            <a:ext cx="1714500" cy="2648585"/>
          </a:xfrm>
          <a:prstGeom prst="rect">
            <a:avLst/>
          </a:prstGeom>
        </p:spPr>
      </p:pic>
      <p:pic>
        <p:nvPicPr>
          <p:cNvPr id="6" name="图片 5" descr="色卡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160" y="270510"/>
            <a:ext cx="1781175" cy="2639060"/>
          </a:xfrm>
          <a:prstGeom prst="rect">
            <a:avLst/>
          </a:prstGeom>
        </p:spPr>
      </p:pic>
      <p:pic>
        <p:nvPicPr>
          <p:cNvPr id="7" name="图片 6" descr="色卡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526905" y="4220845"/>
            <a:ext cx="3258185" cy="16478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36"/>
          <p:cNvSpPr txBox="1">
            <a:spLocks noChangeArrowheads="1"/>
          </p:cNvSpPr>
          <p:nvPr/>
        </p:nvSpPr>
        <p:spPr bwMode="auto">
          <a:xfrm>
            <a:off x="4260850" y="1522413"/>
            <a:ext cx="3668713" cy="184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03</a:t>
            </a:r>
            <a:endParaRPr lang="zh-CN" altLang="en-US" sz="11500" b="1">
              <a:solidFill>
                <a:srgbClr val="A67572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1736725" y="3054350"/>
            <a:ext cx="8718550" cy="86995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b="1" smtClean="0">
                <a:solidFill>
                  <a:srgbClr val="A67572"/>
                </a:solidFill>
                <a:latin typeface="幼圆" panose="02010509060101010101" pitchFamily="49" charset="-122"/>
                <a:ea typeface="幼圆" panose="02010509060101010101" pitchFamily="49" charset="-122"/>
                <a:cs typeface="Open Sans Light"/>
              </a:rPr>
              <a:t>正文排版你需要知道</a:t>
            </a:r>
            <a:endParaRPr lang="zh-CN" altLang="en-US" b="1" smtClean="0">
              <a:solidFill>
                <a:srgbClr val="A67572"/>
              </a:solidFill>
              <a:latin typeface="幼圆" panose="02010509060101010101" pitchFamily="49" charset="-122"/>
              <a:ea typeface="幼圆" panose="02010509060101010101" pitchFamily="49" charset="-122"/>
              <a:cs typeface="Open Sans Ligh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、正文字体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2150" y="1591945"/>
            <a:ext cx="1066165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微信公众平台的编辑器里字体是固定的，如果是使用第三方编辑器进行排版编辑的小伙伴，这里大鱼崽建议：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请使用</a:t>
            </a:r>
            <a:r>
              <a:rPr lang="zh-CN" altLang="en-US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微软雅黑字体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，当做正文字体哦，这是凝聚前人经验和视觉效果得出的，更适合在手机端阅读的字体。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2150" y="3737610"/>
            <a:ext cx="3896360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rgbClr val="CE9995"/>
                </a:solidFill>
                <a:latin typeface="+mj-lt"/>
                <a:ea typeface="+mj-ea"/>
                <a:cs typeface="+mj-cs"/>
                <a:sym typeface="+mn-ea"/>
              </a:rPr>
              <a:t>2、正文</a:t>
            </a:r>
            <a:r>
              <a:rPr lang="zh-CN" altLang="en-US" sz="4000" dirty="0">
                <a:solidFill>
                  <a:srgbClr val="CE9995"/>
                </a:solidFill>
                <a:latin typeface="+mj-lt"/>
                <a:ea typeface="+mj-ea"/>
                <a:cs typeface="+mj-cs"/>
                <a:sym typeface="+mn-ea"/>
              </a:rPr>
              <a:t>字号</a:t>
            </a:r>
            <a:endParaRPr lang="zh-CN" altLang="en-US" sz="4000" dirty="0">
              <a:solidFill>
                <a:srgbClr val="CE9995"/>
              </a:solidFill>
              <a:latin typeface="+mj-lt"/>
              <a:ea typeface="+mj-ea"/>
              <a:cs typeface="+mj-cs"/>
              <a:sym typeface="+mn-ea"/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2150" y="4712970"/>
            <a:ext cx="10253980" cy="2305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建议正文字号：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14xp—16xp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更秀气，适合比较文艺范的公众号去使用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一般来说如果读者年龄比较大，可以考虑字号用大一些的。但是一定要保证正文段落字号一致，千万不要第一段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，第二段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15xp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，第三段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16xp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这样的情况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080" y="220345"/>
            <a:ext cx="11029315" cy="575945"/>
          </a:xfrm>
        </p:spPr>
        <p:txBody>
          <a:bodyPr/>
          <a:p>
            <a:r>
              <a:rPr lang="zh-CN" altLang="en-US" sz="2400"/>
              <a:t>我们从对比图可以更直观的看出字体大小对视觉效果的影响 左到右：</a:t>
            </a:r>
            <a:r>
              <a:rPr lang="en-US" altLang="zh-CN" sz="2400"/>
              <a:t>14--16--20</a:t>
            </a:r>
            <a:endParaRPr lang="en-US" altLang="zh-CN" sz="2400"/>
          </a:p>
        </p:txBody>
      </p:sp>
      <p:pic>
        <p:nvPicPr>
          <p:cNvPr id="4" name="图片 3" descr="14x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" y="796290"/>
            <a:ext cx="3362960" cy="5979795"/>
          </a:xfrm>
          <a:prstGeom prst="rect">
            <a:avLst/>
          </a:prstGeom>
        </p:spPr>
      </p:pic>
      <p:pic>
        <p:nvPicPr>
          <p:cNvPr id="5" name="图片 4" descr="16x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80" y="796925"/>
            <a:ext cx="3376930" cy="6004560"/>
          </a:xfrm>
          <a:prstGeom prst="rect">
            <a:avLst/>
          </a:prstGeom>
        </p:spPr>
      </p:pic>
      <p:pic>
        <p:nvPicPr>
          <p:cNvPr id="6" name="图片 5" descr="20x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70" y="759460"/>
            <a:ext cx="3418840" cy="60788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65980" y="249555"/>
            <a:ext cx="6793230" cy="6126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、大家可以用不同的字号通过文章预览直观感受一下，选择更适合自己的字号，也是你公众号的排版特色哦！</a:t>
            </a:r>
            <a:endParaRPr lang="zh-CN" altLang="en-US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、左图从上到下分别用了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14xp—15xp—16xp—20xp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，大家可以对比来看。如果你不知道自己的公众号应该用什么样的字号，也可以通过这样对比的方式，选择你觉得视觉效果更好的字号就可以啦！</a:t>
            </a:r>
            <a:endParaRPr lang="zh-CN" altLang="en-US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ps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：一定要用手机屏幕去看，图片移到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上视觉效果有误差</a:t>
            </a:r>
            <a:endParaRPr lang="zh-CN" altLang="en-US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字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11430"/>
            <a:ext cx="4001770" cy="6835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195" y="299085"/>
            <a:ext cx="10515600" cy="1325563"/>
          </a:xfrm>
        </p:spPr>
        <p:txBody>
          <a:bodyPr/>
          <a:p>
            <a:r>
              <a:rPr lang="en-US" altLang="zh-CN"/>
              <a:t>3</a:t>
            </a:r>
            <a:r>
              <a:rPr lang="zh-CN" altLang="en-US"/>
              <a:t>、正文字体颜色的选择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7195" y="1533525"/>
            <a:ext cx="6395085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在这里会有小伙伴问了，字体颜色还需要讲么？当然选黑色！（右图就是两种字体颜色的对比）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NO NO NO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，实际上在手机端阅读，纯黑色对比度太高了，会有一种晃眼的感觉。通常微信公众号推文正文字体颜色更倾向于使用：</a:t>
            </a:r>
            <a:r>
              <a:rPr lang="zh-CN" altLang="en-US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深灰色</a:t>
            </a:r>
            <a:endParaRPr lang="zh-CN" altLang="en-US" u="sng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微信编辑器只有一个灰色可以选择，使用秀米或者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135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编辑器有更多深灰色系颜色，可以自己凭喜好选择。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字体颜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115" y="24130"/>
            <a:ext cx="3829685" cy="6810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36"/>
          <p:cNvSpPr txBox="1">
            <a:spLocks noChangeArrowheads="1"/>
          </p:cNvSpPr>
          <p:nvPr/>
        </p:nvSpPr>
        <p:spPr bwMode="auto">
          <a:xfrm>
            <a:off x="4260850" y="1522413"/>
            <a:ext cx="3668713" cy="184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04</a:t>
            </a:r>
            <a:endParaRPr lang="zh-CN" altLang="en-US" sz="11500" b="1">
              <a:solidFill>
                <a:srgbClr val="A67572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1736725" y="3054350"/>
            <a:ext cx="8718550" cy="86995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b="1" smtClean="0">
                <a:solidFill>
                  <a:srgbClr val="A67572"/>
                </a:solidFill>
                <a:latin typeface="幼圆" panose="02010509060101010101" pitchFamily="49" charset="-122"/>
                <a:ea typeface="幼圆" panose="02010509060101010101" pitchFamily="49" charset="-122"/>
                <a:cs typeface="Open Sans Light"/>
              </a:rPr>
              <a:t>一学就会的排版神器</a:t>
            </a:r>
            <a:endParaRPr lang="zh-CN" b="1" smtClean="0">
              <a:solidFill>
                <a:srgbClr val="A67572"/>
              </a:solidFill>
              <a:latin typeface="幼圆" panose="02010509060101010101" pitchFamily="49" charset="-122"/>
              <a:ea typeface="幼圆" panose="02010509060101010101" pitchFamily="49" charset="-122"/>
              <a:cs typeface="Open Sans Light"/>
            </a:endParaRPr>
          </a:p>
        </p:txBody>
      </p:sp>
      <p:sp>
        <p:nvSpPr>
          <p:cNvPr id="8196" name="文本占位符 2"/>
          <p:cNvSpPr>
            <a:spLocks noGrp="1"/>
          </p:cNvSpPr>
          <p:nvPr>
            <p:ph type="body" idx="1"/>
          </p:nvPr>
        </p:nvSpPr>
        <p:spPr>
          <a:xfrm>
            <a:off x="2774950" y="4151313"/>
            <a:ext cx="6642100" cy="1500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zh-CN" sz="2000" smtClean="0">
              <a:solidFill>
                <a:srgbClr val="A67572"/>
              </a:solidFill>
              <a:latin typeface="幼圆" panose="02010509060101010101" pitchFamily="49" charset="-122"/>
              <a:ea typeface="幼圆" panose="02010509060101010101" pitchFamily="49" charset="-122"/>
              <a:sym typeface="华文宋体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8005" y="312420"/>
            <a:ext cx="8042275" cy="457200"/>
          </a:xfrm>
        </p:spPr>
        <p:txBody>
          <a:bodyPr/>
          <a:lstStyle/>
          <a:p>
            <a:r>
              <a:rPr lang="zh-CN" altLang="en-US" dirty="0"/>
              <a:t>一分钟拥有一个高大上的封面图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48005" y="1144905"/>
            <a:ext cx="1091247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工具推荐：创客贴  网址：https://www.chuangkit.com/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创客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1610360"/>
            <a:ext cx="10787380" cy="5057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zh-CN" altLang="en-US" sz="2800"/>
              <a:t>使用方法非常简单，选择你喜欢的模板，改一下标题就好啦！</a:t>
            </a:r>
            <a:endParaRPr lang="zh-CN" altLang="en-US" sz="2800"/>
          </a:p>
        </p:txBody>
      </p:sp>
      <p:pic>
        <p:nvPicPr>
          <p:cNvPr id="3" name="图片 2" descr="默认标题--设计创建于创客贴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9990" y="3431540"/>
            <a:ext cx="5916295" cy="3286760"/>
          </a:xfrm>
          <a:prstGeom prst="rect">
            <a:avLst/>
          </a:prstGeom>
        </p:spPr>
      </p:pic>
      <p:pic>
        <p:nvPicPr>
          <p:cNvPr id="4" name="图片 3" descr="创客贴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1403350"/>
            <a:ext cx="6035040" cy="279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7810" y="4791075"/>
            <a:ext cx="5739130" cy="1325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例如：我选择这个模板，将文字改成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采菊东篱下，悠然见南山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又更改了一下字体。一个漂亮的推文封面就做好啦！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70650" y="1473835"/>
            <a:ext cx="5344160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公众号推文封面尺寸是：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900*500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，另一个非常简单的办法就是把你想要的图拖到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里，调成和白色背景大小一致后截图就可以使用了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230" y="378460"/>
            <a:ext cx="10516235" cy="826135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CE9995"/>
                </a:solidFill>
                <a:latin typeface="微软雅黑" panose="020B0503020204020204" charset="-122"/>
                <a:ea typeface="微软雅黑" panose="020B0503020204020204" charset="-122"/>
              </a:rPr>
              <a:t>粘贴复制你也可以成为排版高手</a:t>
            </a:r>
            <a:endParaRPr lang="zh-CN" altLang="en-US" sz="2400">
              <a:solidFill>
                <a:srgbClr val="CE999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3845" y="1342390"/>
            <a:ext cx="11689080" cy="468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工具推荐：（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）秀米 （https://xiumi.us/#/）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（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135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编辑器 （http://www.135editor.com/）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（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排版 （http://www.ipaiban.com/）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三个工具首页都有简单的教程，一般情况一个完整的推文是由：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、引导关注（选择项）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、正文 （必备）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、引导关注二维码 （选择项）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、引导阅读原文（选择项）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、引导分享朋友圈（选择项）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1470" y="3514090"/>
            <a:ext cx="496189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也就是除了正文是必备外，其他部分是由根据自己想要达到的效果或者目的搭配使用的。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1" t="3542" r="9254" b="3287"/>
          <a:stretch>
            <a:fillRect/>
          </a:stretch>
        </p:blipFill>
        <p:spPr bwMode="auto">
          <a:xfrm>
            <a:off x="-19050" y="-57150"/>
            <a:ext cx="12230100" cy="699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8" r="9380"/>
          <a:stretch>
            <a:fillRect/>
          </a:stretch>
        </p:blipFill>
        <p:spPr bwMode="auto">
          <a:xfrm>
            <a:off x="-38100" y="374650"/>
            <a:ext cx="122301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74650"/>
            <a:ext cx="3711575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3633788"/>
            <a:ext cx="3681412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446088"/>
            <a:ext cx="32210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38" y="411163"/>
            <a:ext cx="3617912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3621088"/>
            <a:ext cx="36861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5737225"/>
            <a:ext cx="32210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t="-27457" r="10143" b="-11087"/>
          <a:stretch>
            <a:fillRect/>
          </a:stretch>
        </p:blipFill>
        <p:spPr bwMode="auto">
          <a:xfrm>
            <a:off x="-19050" y="6362700"/>
            <a:ext cx="122301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t="-27457" r="10143" b="-11087"/>
          <a:stretch>
            <a:fillRect/>
          </a:stretch>
        </p:blipFill>
        <p:spPr bwMode="auto">
          <a:xfrm>
            <a:off x="0" y="274638"/>
            <a:ext cx="122301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0" name="组合 30"/>
          <p:cNvGrpSpPr/>
          <p:nvPr/>
        </p:nvGrpSpPr>
        <p:grpSpPr bwMode="auto">
          <a:xfrm>
            <a:off x="5319713" y="1858963"/>
            <a:ext cx="5189537" cy="3292475"/>
            <a:chOff x="5170023" y="2016810"/>
            <a:chExt cx="5189576" cy="3292827"/>
          </a:xfrm>
        </p:grpSpPr>
        <p:grpSp>
          <p:nvGrpSpPr>
            <p:cNvPr id="7182" name="组合 36"/>
            <p:cNvGrpSpPr/>
            <p:nvPr/>
          </p:nvGrpSpPr>
          <p:grpSpPr bwMode="auto">
            <a:xfrm>
              <a:off x="5170023" y="2016810"/>
              <a:ext cx="5005388" cy="790575"/>
              <a:chOff x="4481127" y="526351"/>
              <a:chExt cx="5006797" cy="790112"/>
            </a:xfrm>
          </p:grpSpPr>
          <p:sp>
            <p:nvSpPr>
              <p:cNvPr id="7192" name="文本框 16"/>
              <p:cNvSpPr>
                <a:spLocks noChangeArrowheads="1"/>
              </p:cNvSpPr>
              <p:nvPr/>
            </p:nvSpPr>
            <p:spPr bwMode="auto">
              <a:xfrm>
                <a:off x="4888009" y="526351"/>
                <a:ext cx="3905743" cy="689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200">
                    <a:solidFill>
                      <a:srgbClr val="A67572"/>
                    </a:solidFill>
                    <a:latin typeface="方正中等线简体"/>
                    <a:ea typeface="幼圆" panose="02010509060101010101" pitchFamily="49" charset="-122"/>
                    <a:cs typeface="Open Sans Light"/>
                  </a:rPr>
                  <a:t>学会国画精髓</a:t>
                </a:r>
                <a:r>
                  <a:rPr lang="en-US" altLang="zh-CN" sz="3200">
                    <a:solidFill>
                      <a:srgbClr val="A67572"/>
                    </a:solidFill>
                    <a:latin typeface="方正中等线简体"/>
                    <a:ea typeface="幼圆" panose="02010509060101010101" pitchFamily="49" charset="-122"/>
                    <a:cs typeface="Open Sans Light"/>
                  </a:rPr>
                  <a:t>“</a:t>
                </a:r>
                <a:r>
                  <a:rPr lang="zh-CN" altLang="en-US" sz="3200">
                    <a:solidFill>
                      <a:srgbClr val="A67572"/>
                    </a:solidFill>
                    <a:latin typeface="方正中等线简体"/>
                    <a:ea typeface="幼圆" panose="02010509060101010101" pitchFamily="49" charset="-122"/>
                    <a:cs typeface="Open Sans Light"/>
                  </a:rPr>
                  <a:t>留白</a:t>
                </a:r>
                <a:r>
                  <a:rPr lang="en-US" altLang="zh-CN" sz="3200">
                    <a:solidFill>
                      <a:srgbClr val="A67572"/>
                    </a:solidFill>
                    <a:latin typeface="方正中等线简体"/>
                    <a:ea typeface="幼圆" panose="02010509060101010101" pitchFamily="49" charset="-122"/>
                    <a:cs typeface="Open Sans Light"/>
                  </a:rPr>
                  <a:t>”</a:t>
                </a:r>
                <a:endParaRPr lang="en-US" altLang="zh-CN" sz="3200">
                  <a:solidFill>
                    <a:srgbClr val="A67572"/>
                  </a:solidFill>
                  <a:latin typeface="方正中等线简体"/>
                  <a:ea typeface="幼圆" panose="02010509060101010101" pitchFamily="49" charset="-122"/>
                  <a:cs typeface="Open Sans Light"/>
                </a:endParaRPr>
              </a:p>
            </p:txBody>
          </p:sp>
          <p:pic>
            <p:nvPicPr>
              <p:cNvPr id="7193" name="图片 2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4947"/>
              <a:stretch>
                <a:fillRect/>
              </a:stretch>
            </p:blipFill>
            <p:spPr bwMode="auto">
              <a:xfrm>
                <a:off x="4481127" y="1033115"/>
                <a:ext cx="5006797" cy="283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3" name="组合 29"/>
            <p:cNvGrpSpPr/>
            <p:nvPr/>
          </p:nvGrpSpPr>
          <p:grpSpPr bwMode="auto">
            <a:xfrm>
              <a:off x="5186609" y="2803734"/>
              <a:ext cx="5005389" cy="723900"/>
              <a:chOff x="5087472" y="2802297"/>
              <a:chExt cx="5005389" cy="723900"/>
            </a:xfrm>
          </p:grpSpPr>
          <p:sp>
            <p:nvSpPr>
              <p:cNvPr id="7190" name="文本框 16"/>
              <p:cNvSpPr>
                <a:spLocks noChangeArrowheads="1"/>
              </p:cNvSpPr>
              <p:nvPr/>
            </p:nvSpPr>
            <p:spPr bwMode="auto">
              <a:xfrm>
                <a:off x="5305579" y="2802297"/>
                <a:ext cx="4246912" cy="579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200">
                    <a:solidFill>
                      <a:srgbClr val="A67572"/>
                    </a:solidFill>
                    <a:latin typeface="方正中等线简体"/>
                    <a:ea typeface="幼圆" panose="02010509060101010101" pitchFamily="49" charset="-122"/>
                    <a:cs typeface="Open Sans Light"/>
                  </a:rPr>
                  <a:t>一个强调色重点更突出</a:t>
                </a:r>
                <a:endParaRPr lang="zh-CN" altLang="en-US" sz="3200">
                  <a:solidFill>
                    <a:srgbClr val="A67572"/>
                  </a:solidFill>
                  <a:latin typeface="方正中等线简体"/>
                  <a:ea typeface="幼圆" panose="02010509060101010101" pitchFamily="49" charset="-122"/>
                  <a:cs typeface="Open Sans Light"/>
                </a:endParaRPr>
              </a:p>
            </p:txBody>
          </p:sp>
          <p:pic>
            <p:nvPicPr>
              <p:cNvPr id="7191" name="图片 2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4947"/>
              <a:stretch>
                <a:fillRect/>
              </a:stretch>
            </p:blipFill>
            <p:spPr bwMode="auto">
              <a:xfrm>
                <a:off x="5087472" y="3243622"/>
                <a:ext cx="5005389" cy="282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4" name="组合 28"/>
            <p:cNvGrpSpPr/>
            <p:nvPr/>
          </p:nvGrpSpPr>
          <p:grpSpPr bwMode="auto">
            <a:xfrm>
              <a:off x="5352623" y="3692215"/>
              <a:ext cx="5006976" cy="735012"/>
              <a:chOff x="5268447" y="3894497"/>
              <a:chExt cx="5006976" cy="735012"/>
            </a:xfrm>
          </p:grpSpPr>
          <p:sp>
            <p:nvSpPr>
              <p:cNvPr id="7188" name="文本框 16"/>
              <p:cNvSpPr>
                <a:spLocks noChangeArrowheads="1"/>
              </p:cNvSpPr>
              <p:nvPr/>
            </p:nvSpPr>
            <p:spPr bwMode="auto">
              <a:xfrm>
                <a:off x="5508783" y="3894497"/>
                <a:ext cx="3840509" cy="579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200">
                    <a:solidFill>
                      <a:srgbClr val="A67572"/>
                    </a:solidFill>
                    <a:latin typeface="方正中等线简体"/>
                    <a:ea typeface="幼圆" panose="02010509060101010101" pitchFamily="49" charset="-122"/>
                    <a:cs typeface="Open Sans Light"/>
                  </a:rPr>
                  <a:t>正文排版你需要知道</a:t>
                </a:r>
                <a:endParaRPr lang="zh-CN" altLang="en-US" sz="3200">
                  <a:solidFill>
                    <a:srgbClr val="A67572"/>
                  </a:solidFill>
                  <a:latin typeface="方正中等线简体"/>
                  <a:ea typeface="幼圆" panose="02010509060101010101" pitchFamily="49" charset="-122"/>
                  <a:cs typeface="Open Sans Light"/>
                </a:endParaRPr>
              </a:p>
            </p:txBody>
          </p:sp>
          <p:pic>
            <p:nvPicPr>
              <p:cNvPr id="7189" name="图片 2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4947"/>
              <a:stretch>
                <a:fillRect/>
              </a:stretch>
            </p:blipFill>
            <p:spPr bwMode="auto">
              <a:xfrm>
                <a:off x="5268447" y="4345347"/>
                <a:ext cx="5006976" cy="284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5" name="组合 27"/>
            <p:cNvGrpSpPr/>
            <p:nvPr/>
          </p:nvGrpSpPr>
          <p:grpSpPr bwMode="auto">
            <a:xfrm>
              <a:off x="5186609" y="4580975"/>
              <a:ext cx="5005389" cy="728662"/>
              <a:chOff x="5131922" y="4986697"/>
              <a:chExt cx="5005389" cy="728662"/>
            </a:xfrm>
          </p:grpSpPr>
          <p:sp>
            <p:nvSpPr>
              <p:cNvPr id="7186" name="文本框 16"/>
              <p:cNvSpPr>
                <a:spLocks noChangeArrowheads="1"/>
              </p:cNvSpPr>
              <p:nvPr/>
            </p:nvSpPr>
            <p:spPr bwMode="auto">
              <a:xfrm>
                <a:off x="5508779" y="4986697"/>
                <a:ext cx="3840509" cy="579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200">
                    <a:solidFill>
                      <a:srgbClr val="A67572"/>
                    </a:solidFill>
                    <a:latin typeface="方正中等线简体"/>
                    <a:ea typeface="幼圆" panose="02010509060101010101" pitchFamily="49" charset="-122"/>
                    <a:cs typeface="Open Sans Light"/>
                  </a:rPr>
                  <a:t>一学就会的排版神器</a:t>
                </a:r>
                <a:endParaRPr lang="zh-CN" altLang="en-US" sz="3200">
                  <a:solidFill>
                    <a:srgbClr val="A67572"/>
                  </a:solidFill>
                  <a:latin typeface="方正中等线简体"/>
                  <a:ea typeface="幼圆" panose="02010509060101010101" pitchFamily="49" charset="-122"/>
                  <a:cs typeface="Open Sans Light"/>
                </a:endParaRPr>
              </a:p>
            </p:txBody>
          </p:sp>
          <p:pic>
            <p:nvPicPr>
              <p:cNvPr id="7187" name="图片 2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4947"/>
              <a:stretch>
                <a:fillRect/>
              </a:stretch>
            </p:blipFill>
            <p:spPr bwMode="auto">
              <a:xfrm>
                <a:off x="5131922" y="5432784"/>
                <a:ext cx="5005389" cy="282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181" name="文本框 32"/>
          <p:cNvSpPr txBox="1">
            <a:spLocks noChangeArrowheads="1"/>
          </p:cNvSpPr>
          <p:nvPr/>
        </p:nvSpPr>
        <p:spPr bwMode="auto">
          <a:xfrm>
            <a:off x="1597025" y="2827020"/>
            <a:ext cx="3905250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CONCENT</a:t>
            </a:r>
            <a:endParaRPr lang="zh-CN" altLang="en-US" sz="4800" b="1">
              <a:solidFill>
                <a:srgbClr val="A67572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5760" y="1143000"/>
            <a:ext cx="5591810" cy="2025015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这里大鱼崽直接套用用秀米模板，将文案粘贴过去，我们通过图来对比一下前后差别：</a:t>
            </a:r>
            <a:b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这张是文三十同学的原版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排版对比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23495"/>
            <a:ext cx="3830955" cy="6811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24240" y="602615"/>
            <a:ext cx="3508375" cy="2865120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前后对比，我相信大家更喜欢第二篇的展现形式，配合这首现代诗，更有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感觉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文三十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" y="4445"/>
            <a:ext cx="3851275" cy="6849110"/>
          </a:xfrm>
          <a:prstGeom prst="rect">
            <a:avLst/>
          </a:prstGeom>
        </p:spPr>
      </p:pic>
      <p:pic>
        <p:nvPicPr>
          <p:cNvPr id="5" name="图片 4" descr="文三十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15" y="4445"/>
            <a:ext cx="3851275" cy="6849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02980" y="3724910"/>
            <a:ext cx="3317240" cy="1325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排版的作用就在于，从视觉上更吸引读者，让读者更愿意去了解你的内涵。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99625" cy="918210"/>
          </a:xfrm>
        </p:spPr>
        <p:txBody>
          <a:bodyPr/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这些网址会有更好看的图：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0890" y="1263015"/>
            <a:ext cx="10306685" cy="256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）花瓣网 （http://huaban.com/）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）千图网  （http://www.58pic.com/）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GIF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喵（http://www.gifmiao.com/）有趣的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GIF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动图让你的文章更生动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比心表情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99295" y="4247515"/>
            <a:ext cx="2286000" cy="2286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zh-CN" altLang="en-US"/>
              <a:t>课后小作业：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110" y="1684655"/>
            <a:ext cx="11214735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可以选择一篇已经推送的文章进行改造，也可以重新排版一篇新的推文。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完成后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@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大鱼崽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进行预览，我们一起切磋一起进步！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要求：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）有美观的封面图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）有引导关注的二维码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）按照推文内容和风格选择排版样式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ctrTitle"/>
          </p:nvPr>
        </p:nvSpPr>
        <p:spPr>
          <a:xfrm>
            <a:off x="3495675" y="3725545"/>
            <a:ext cx="5200650" cy="10175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mtClean="0">
                <a:solidFill>
                  <a:srgbClr val="A67572"/>
                </a:solidFill>
                <a:latin typeface="方正中等线简体"/>
                <a:ea typeface="华文隶书" panose="02010800040101010101" pitchFamily="2" charset="-122"/>
              </a:rPr>
              <a:t>THANK YOU</a:t>
            </a:r>
            <a:endParaRPr lang="zh-CN" altLang="en-US" smtClean="0">
              <a:solidFill>
                <a:srgbClr val="A67572"/>
              </a:solidFill>
              <a:latin typeface="方正中等线简体"/>
              <a:ea typeface="华文隶书" panose="020108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36"/>
          <p:cNvSpPr txBox="1">
            <a:spLocks noChangeArrowheads="1"/>
          </p:cNvSpPr>
          <p:nvPr/>
        </p:nvSpPr>
        <p:spPr bwMode="auto">
          <a:xfrm>
            <a:off x="4260850" y="1522413"/>
            <a:ext cx="3668713" cy="184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01</a:t>
            </a:r>
            <a:endParaRPr lang="zh-CN" altLang="en-US" sz="11500" b="1">
              <a:solidFill>
                <a:srgbClr val="A67572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1736725" y="3054350"/>
            <a:ext cx="8718550" cy="86995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b="1" smtClean="0">
                <a:solidFill>
                  <a:srgbClr val="A67572"/>
                </a:solidFill>
                <a:latin typeface="幼圆" panose="02010509060101010101" pitchFamily="49" charset="-122"/>
                <a:ea typeface="幼圆" panose="02010509060101010101" pitchFamily="49" charset="-122"/>
                <a:cs typeface="Open Sans Light"/>
              </a:rPr>
              <a:t>“</a:t>
            </a:r>
            <a:r>
              <a:rPr lang="zh-CN" altLang="en-US" b="1" smtClean="0">
                <a:solidFill>
                  <a:srgbClr val="A67572"/>
                </a:solidFill>
                <a:latin typeface="幼圆" panose="02010509060101010101" pitchFamily="49" charset="-122"/>
                <a:ea typeface="幼圆" panose="02010509060101010101" pitchFamily="49" charset="-122"/>
                <a:cs typeface="Open Sans Light"/>
              </a:rPr>
              <a:t>留白</a:t>
            </a:r>
            <a:r>
              <a:rPr lang="en-US" altLang="zh-CN" b="1" smtClean="0">
                <a:solidFill>
                  <a:srgbClr val="A67572"/>
                </a:solidFill>
                <a:latin typeface="幼圆" panose="02010509060101010101" pitchFamily="49" charset="-122"/>
                <a:ea typeface="幼圆" panose="02010509060101010101" pitchFamily="49" charset="-122"/>
                <a:cs typeface="Open Sans Light"/>
              </a:rPr>
              <a:t>”</a:t>
            </a:r>
            <a:r>
              <a:rPr lang="zh-CN" altLang="en-US" b="1" smtClean="0">
                <a:solidFill>
                  <a:srgbClr val="A67572"/>
                </a:solidFill>
                <a:latin typeface="幼圆" panose="02010509060101010101" pitchFamily="49" charset="-122"/>
                <a:ea typeface="幼圆" panose="02010509060101010101" pitchFamily="49" charset="-122"/>
                <a:cs typeface="Open Sans Light"/>
              </a:rPr>
              <a:t>让排版更舒适</a:t>
            </a:r>
            <a:endParaRPr lang="zh-CN" altLang="en-US" b="1" smtClean="0">
              <a:solidFill>
                <a:srgbClr val="A67572"/>
              </a:solidFill>
              <a:latin typeface="幼圆" panose="02010509060101010101" pitchFamily="49" charset="-122"/>
              <a:ea typeface="幼圆" panose="02010509060101010101" pitchFamily="49" charset="-122"/>
              <a:cs typeface="Open Sans Ligh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15110" y="403860"/>
            <a:ext cx="8851265" cy="497205"/>
          </a:xfrm>
        </p:spPr>
        <p:txBody>
          <a:bodyPr/>
          <a:lstStyle/>
          <a:p>
            <a:r>
              <a:rPr lang="zh-CN" altLang="en-US" dirty="0"/>
              <a:t>对比一下这</a:t>
            </a:r>
            <a:r>
              <a:rPr lang="zh-CN" altLang="en-US" dirty="0">
                <a:solidFill>
                  <a:srgbClr val="CE9995"/>
                </a:solidFill>
              </a:rPr>
              <a:t>两</a:t>
            </a:r>
            <a:r>
              <a:rPr lang="zh-CN" altLang="en-US" dirty="0"/>
              <a:t>个排版，你更喜欢哪一个</a:t>
            </a:r>
            <a:endParaRPr lang="zh-CN" altLang="en-US" dirty="0"/>
          </a:p>
        </p:txBody>
      </p:sp>
      <p:pic>
        <p:nvPicPr>
          <p:cNvPr id="3" name="内容占位符 2" descr="排版对比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4105" y="1190625"/>
            <a:ext cx="2973705" cy="5287645"/>
          </a:xfrm>
          <a:prstGeom prst="rect">
            <a:avLst/>
          </a:prstGeom>
        </p:spPr>
      </p:pic>
      <p:pic>
        <p:nvPicPr>
          <p:cNvPr id="6" name="图片 5" descr="排版对比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15" y="1190625"/>
            <a:ext cx="3067685" cy="54559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48505" y="1934210"/>
            <a:ext cx="2751455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同样的一篇文章，只通过一个动作，视觉上给人的效果就不一样。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排版对比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2765" y="23495"/>
            <a:ext cx="3830320" cy="68110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84725" y="629285"/>
            <a:ext cx="7397115" cy="5599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相信大多数朋友，更喜欢这篇排版的视觉效果。</a:t>
            </a:r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这就是留白的作用</a:t>
            </a:r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让我们的文章会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呼吸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减少文字挤压紧凑感。</a:t>
            </a:r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如何操作呢？</a:t>
            </a:r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很简单，只需要一步！</a:t>
            </a:r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多按一个</a:t>
            </a: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空格键</a:t>
            </a:r>
            <a:endParaRPr lang="zh-CN" altLang="en-US" sz="2000" b="1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000" b="1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让段与段之间多空一行</a:t>
            </a:r>
            <a:endParaRPr lang="zh-CN" altLang="en-US" sz="20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07365" y="249555"/>
            <a:ext cx="802957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图与文字之间留白，也是具有同样的效果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留白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833120"/>
            <a:ext cx="3597910" cy="5883275"/>
          </a:xfrm>
          <a:prstGeom prst="rect">
            <a:avLst/>
          </a:prstGeom>
        </p:spPr>
      </p:pic>
      <p:pic>
        <p:nvPicPr>
          <p:cNvPr id="6" name="图片 5" descr="留白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05" y="833120"/>
            <a:ext cx="3701415" cy="5947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91405" y="1631950"/>
            <a:ext cx="2409190" cy="22466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留白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呼吸感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所以记得，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多按一个空格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让你的排版会呼吸</a:t>
            </a:r>
            <a:endParaRPr lang="zh-CN" altLang="en-US" sz="200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36"/>
          <p:cNvSpPr txBox="1">
            <a:spLocks noChangeArrowheads="1"/>
          </p:cNvSpPr>
          <p:nvPr/>
        </p:nvSpPr>
        <p:spPr bwMode="auto">
          <a:xfrm>
            <a:off x="4260850" y="1522413"/>
            <a:ext cx="3668713" cy="184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>
                <a:solidFill>
                  <a:srgbClr val="A6757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02</a:t>
            </a:r>
            <a:endParaRPr lang="zh-CN" altLang="en-US" sz="11500" b="1">
              <a:solidFill>
                <a:srgbClr val="A67572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1736725" y="3054350"/>
            <a:ext cx="8718550" cy="86995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b="1" smtClean="0">
                <a:solidFill>
                  <a:srgbClr val="A67572"/>
                </a:solidFill>
                <a:latin typeface="幼圆" panose="02010509060101010101" pitchFamily="49" charset="-122"/>
                <a:ea typeface="幼圆" panose="02010509060101010101" pitchFamily="49" charset="-122"/>
                <a:cs typeface="Open Sans Light"/>
              </a:rPr>
              <a:t>一个强调色重点更突出</a:t>
            </a:r>
            <a:endParaRPr lang="zh-CN" altLang="en-US" b="1" smtClean="0">
              <a:solidFill>
                <a:srgbClr val="A67572"/>
              </a:solidFill>
              <a:latin typeface="幼圆" panose="02010509060101010101" pitchFamily="49" charset="-122"/>
              <a:ea typeface="幼圆" panose="02010509060101010101" pitchFamily="49" charset="-122"/>
              <a:cs typeface="Open Sans Ligh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1765" y="87630"/>
            <a:ext cx="8318500" cy="641985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五颜六色让你的排版很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没质感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强调色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772795"/>
            <a:ext cx="3350895" cy="6027420"/>
          </a:xfrm>
          <a:prstGeom prst="rect">
            <a:avLst/>
          </a:prstGeom>
        </p:spPr>
      </p:pic>
      <p:pic>
        <p:nvPicPr>
          <p:cNvPr id="6" name="图片 5" descr="强调色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20" y="795020"/>
            <a:ext cx="3494405" cy="6005195"/>
          </a:xfrm>
          <a:prstGeom prst="rect">
            <a:avLst/>
          </a:prstGeom>
        </p:spPr>
      </p:pic>
      <p:pic>
        <p:nvPicPr>
          <p:cNvPr id="7" name="图片 6" descr="强调色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5" y="795020"/>
            <a:ext cx="3495675" cy="6047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7995" y="394335"/>
            <a:ext cx="6962775" cy="6035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对比上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的三张图，第二第三张图，视觉上明显好于第一的张五颜六色。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第二张和第三张对比，又明显第三张排版的强调色给人感觉更有质感一些。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所以这里建议各位小伙伴，全文强调色尽量只用一个！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并且低饱和度，低亮度，低对比度的颜色，能让你的文章更有质感！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强调色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0470" y="94615"/>
            <a:ext cx="3750310" cy="66681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73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7"/>
  <p:tag name="KSO_WM_SLIDE_INDEX" val="7"/>
  <p:tag name="KSO_WM_SLIDE_ITEM_CNT" val="0"/>
  <p:tag name="KSO_WM_SLIDE_TYPE" val="sectionTitle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2"/>
  <p:tag name="KSO_WM_SLIDE_INDEX" val="2"/>
  <p:tag name="KSO_WM_SLIDE_ITEM_CNT" val="0"/>
  <p:tag name="KSO_WM_SLIDE_TYPE" val="text"/>
  <p:tag name="KSO_WM_BEAUTIFY_FLAG" val="#wm#"/>
</p:tagLst>
</file>

<file path=ppt/tags/tag12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13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7"/>
  <p:tag name="KSO_WM_SLIDE_INDEX" val="7"/>
  <p:tag name="KSO_WM_SLIDE_ITEM_CNT" val="0"/>
  <p:tag name="KSO_WM_SLIDE_TYPE" val="sectionTitle"/>
  <p:tag name="KSO_WM_BEAUTIFY_FLAG" val="#wm#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2"/>
  <p:tag name="KSO_WM_SLIDE_INDEX" val="2"/>
  <p:tag name="KSO_WM_SLIDE_ITEM_CNT" val="0"/>
  <p:tag name="KSO_WM_SLIDE_TYPE" val="text"/>
  <p:tag name="KSO_WM_BEAUTIFY_FLAG" val="#wm#"/>
</p:tagLst>
</file>

<file path=ppt/tags/tag16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17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18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19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7"/>
  <p:tag name="KSO_WM_SLIDE_INDEX" val="7"/>
  <p:tag name="KSO_WM_SLIDE_ITEM_CNT" val="0"/>
  <p:tag name="KSO_WM_SLIDE_TYPE" val="sectionTitl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73"/>
</p:tagLst>
</file>

<file path=ppt/tags/tag20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2"/>
  <p:tag name="KSO_WM_SLIDE_INDEX" val="2"/>
  <p:tag name="KSO_WM_SLIDE_ITEM_CNT" val="0"/>
  <p:tag name="KSO_WM_SLIDE_TYPE" val="text"/>
  <p:tag name="KSO_WM_BEAUTIFY_FLAG" val="#wm#"/>
</p:tagLst>
</file>

<file path=ppt/tags/tag21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22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23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24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25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26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27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38"/>
  <p:tag name="KSO_WM_SLIDE_INDEX" val="38"/>
  <p:tag name="KSO_WM_SLIDE_ITEM_CNT" val="0"/>
  <p:tag name="KSO_WM_SLIDE_TYPE" val="endPage"/>
  <p:tag name="KSO_WM_BEAUTIFY_FLAG" val="#wm#"/>
</p:tagLst>
</file>

<file path=ppt/tags/tag3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TEMPLATE_THUMBS_INDEX" val="1、6、7、9、10、12、13、18、20、23、26、27、33、35、36、37、38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1"/>
  <p:tag name="KSO_WM_SLIDE_INDEX" val="1"/>
  <p:tag name="KSO_WM_SLIDE_ITEM_CNT" val="0"/>
  <p:tag name="KSO_WM_SLIDE_TYPE" val="title"/>
  <p:tag name="KSO_WM_TEMPLATE_THUMBS_INDEX" val="1、6、7、9、10、12、13、18、20、23、26、27、33、35、36、37、38"/>
  <p:tag name="KSO_WM_BEAUTIFY_FLAG" val="#wm#"/>
</p:tagLst>
</file>

<file path=ppt/tags/tag5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6"/>
  <p:tag name="KSO_WM_SLIDE_INDEX" val="6"/>
  <p:tag name="KSO_WM_SLIDE_ITEM_CNT" val="0"/>
  <p:tag name="KSO_WM_SLIDE_TYPE" val="contents"/>
  <p:tag name="KSO_WM_BEAUTIFY_FLAG" val="#wm#"/>
</p:tagLst>
</file>

<file path=ppt/tags/tag6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7"/>
  <p:tag name="KSO_WM_SLIDE_INDEX" val="7"/>
  <p:tag name="KSO_WM_SLIDE_ITEM_CNT" val="0"/>
  <p:tag name="KSO_WM_SLIDE_TYPE" val="sectionTitle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73"/>
  <p:tag name="KSO_WM_TAG_VERSION" val="1.0"/>
  <p:tag name="KSO_WM_SLIDE_ID" val="basetag20163673_2"/>
  <p:tag name="KSO_WM_SLIDE_INDEX" val="2"/>
  <p:tag name="KSO_WM_SLIDE_ITEM_CNT" val="0"/>
  <p:tag name="KSO_WM_SLIDE_TYPE" val="text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ags/tag9.xml><?xml version="1.0" encoding="utf-8"?>
<p:tagLst xmlns:p="http://schemas.openxmlformats.org/presentationml/2006/main">
  <p:tag name="KSO_WM_BEAUTIFY_FLAG" val="#wm#"/>
  <p:tag name="KSO_WM_TEMPLATE_CATEGORY" val="basetag"/>
  <p:tag name="KSO_WM_TEMPLATE_INDEX" val="20163673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</Words>
  <Application>WPS 演示</Application>
  <PresentationFormat>宽屏</PresentationFormat>
  <Paragraphs>186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黑体</vt:lpstr>
      <vt:lpstr>Calibri Light</vt:lpstr>
      <vt:lpstr>华文隶书</vt:lpstr>
      <vt:lpstr>方正中等线简体</vt:lpstr>
      <vt:lpstr>幼圆</vt:lpstr>
      <vt:lpstr>Open Sans Light</vt:lpstr>
      <vt:lpstr>微软雅黑</vt:lpstr>
      <vt:lpstr>Calibri</vt:lpstr>
      <vt:lpstr>华文宋体</vt:lpstr>
      <vt:lpstr>Segoe Print</vt:lpstr>
      <vt:lpstr>1_Office 主题</vt:lpstr>
      <vt:lpstr>微信订阅号 排版让“ta”更美</vt:lpstr>
      <vt:lpstr>PowerPoint 演示文稿</vt:lpstr>
      <vt:lpstr>“留白”让排版更舒适</vt:lpstr>
      <vt:lpstr>对比一下这两个排版，你更喜欢哪一个</vt:lpstr>
      <vt:lpstr>PowerPoint 演示文稿</vt:lpstr>
      <vt:lpstr>PowerPoint 演示文稿</vt:lpstr>
      <vt:lpstr>一个强调色重点更突出</vt:lpstr>
      <vt:lpstr>五颜六色让你的排版很“没质感”</vt:lpstr>
      <vt:lpstr>PowerPoint 演示文稿</vt:lpstr>
      <vt:lpstr>PowerPoint 演示文稿</vt:lpstr>
      <vt:lpstr>正文排版你需要知道</vt:lpstr>
      <vt:lpstr>1、正文字体</vt:lpstr>
      <vt:lpstr>我们从对比图可以更直观的看出字体大小对视觉效果的影响 左到右：14--16--20</vt:lpstr>
      <vt:lpstr>PowerPoint 演示文稿</vt:lpstr>
      <vt:lpstr>3、正文字体颜色的选择</vt:lpstr>
      <vt:lpstr>一学就会的排版神器</vt:lpstr>
      <vt:lpstr>一分钟拥有一个高大上的封面图</vt:lpstr>
      <vt:lpstr>使用方法非常简单，选择你喜欢的模板，改一下标题就好啦！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acer123</dc:creator>
  <cp:lastModifiedBy>acer123</cp:lastModifiedBy>
  <cp:revision>26</cp:revision>
  <dcterms:created xsi:type="dcterms:W3CDTF">2015-05-05T08:02:00Z</dcterms:created>
  <dcterms:modified xsi:type="dcterms:W3CDTF">2017-04-27T06:33:36Z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